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notesMasterIdLst>
    <p:notesMasterId r:id="rId22"/>
  </p:notesMasterIdLst>
  <p:sldIdLst>
    <p:sldId id="256" r:id="rId2"/>
    <p:sldId id="274" r:id="rId3"/>
    <p:sldId id="279" r:id="rId4"/>
    <p:sldId id="296" r:id="rId5"/>
    <p:sldId id="306" r:id="rId6"/>
    <p:sldId id="297" r:id="rId7"/>
    <p:sldId id="298" r:id="rId8"/>
    <p:sldId id="299" r:id="rId9"/>
    <p:sldId id="280" r:id="rId10"/>
    <p:sldId id="285" r:id="rId11"/>
    <p:sldId id="307" r:id="rId12"/>
    <p:sldId id="308" r:id="rId13"/>
    <p:sldId id="301" r:id="rId14"/>
    <p:sldId id="284" r:id="rId15"/>
    <p:sldId id="302" r:id="rId16"/>
    <p:sldId id="300" r:id="rId17"/>
    <p:sldId id="304" r:id="rId18"/>
    <p:sldId id="287" r:id="rId19"/>
    <p:sldId id="290" r:id="rId20"/>
    <p:sldId id="30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/>
    <p:restoredTop sz="94692"/>
  </p:normalViewPr>
  <p:slideViewPr>
    <p:cSldViewPr snapToGrid="0" snapToObjects="1">
      <p:cViewPr varScale="1">
        <p:scale>
          <a:sx n="74" d="100"/>
          <a:sy n="74" d="100"/>
        </p:scale>
        <p:origin x="739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3320E-34BA-6D43-9C3F-6F1C854D8B03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FC161-B3F5-EA48-9114-4D9BE9D74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36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FC161-B3F5-EA48-9114-4D9BE9D74D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16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FC161-B3F5-EA48-9114-4D9BE9D74D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6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478" y="2320461"/>
            <a:ext cx="5489713" cy="2097275"/>
          </a:xfrm>
        </p:spPr>
        <p:txBody>
          <a:bodyPr anchor="b"/>
          <a:lstStyle>
            <a:lvl1pPr algn="ctr">
              <a:defRPr sz="45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398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2051"/>
            <a:ext cx="7886700" cy="433491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1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68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92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10E5-36D2-264E-A811-73313D90BC9B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637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10E5-36D2-264E-A811-73313D90BC9B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C18F4-458E-8540-9DA3-4E8ED8A8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3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7" r:id="rId3"/>
    <p:sldLayoutId id="2147483708" r:id="rId4"/>
    <p:sldLayoutId id="2147483714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ICT Gaming</a:t>
            </a:r>
            <a:br>
              <a:rPr lang="en-US" dirty="0" smtClean="0"/>
            </a:br>
            <a:r>
              <a:rPr lang="en-US" dirty="0" smtClean="0"/>
              <a:t>Lesson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63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Efficient </a:t>
            </a:r>
            <a:r>
              <a:rPr lang="en-US" dirty="0"/>
              <a:t>algorithms make use of three main programming structures: sequential, selection and repetition (or looping). </a:t>
            </a:r>
            <a:endParaRPr lang="en-US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A </a:t>
            </a:r>
            <a:r>
              <a:rPr lang="en-US" b="1" dirty="0"/>
              <a:t>sequential programming structure </a:t>
            </a:r>
            <a:r>
              <a:rPr lang="en-US" dirty="0"/>
              <a:t>is a sequence of instructions that the computer </a:t>
            </a:r>
            <a:r>
              <a:rPr lang="en-US" i="1" dirty="0"/>
              <a:t>follows in order, one by one</a:t>
            </a:r>
            <a:r>
              <a:rPr lang="en-US" dirty="0"/>
              <a:t>, from top to bottom.</a:t>
            </a:r>
          </a:p>
          <a:p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9"/>
          <a:stretch>
            <a:fillRect/>
          </a:stretch>
        </p:blipFill>
        <p:spPr bwMode="auto">
          <a:xfrm>
            <a:off x="2470150" y="3572013"/>
            <a:ext cx="4203700" cy="2578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802854" y="4989036"/>
            <a:ext cx="930431" cy="1320358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0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2"/>
            </a:pPr>
            <a:r>
              <a:rPr lang="en-US" b="1" dirty="0" smtClean="0"/>
              <a:t>Selection programming </a:t>
            </a:r>
            <a:r>
              <a:rPr lang="en-US" b="1" dirty="0"/>
              <a:t>structure </a:t>
            </a:r>
            <a:r>
              <a:rPr lang="en-US" dirty="0"/>
              <a:t>allows the computer to make a selection between alternative conditions (for example, if this condition exists, do this — if not, do that). The computer first assesses the condition and then </a:t>
            </a:r>
            <a:r>
              <a:rPr lang="en-US" i="1" dirty="0"/>
              <a:t>makes a decision</a:t>
            </a:r>
            <a:r>
              <a:rPr lang="en-US" dirty="0"/>
              <a:t> about how to proceed. An example of a selection structure is the </a:t>
            </a:r>
            <a:r>
              <a:rPr lang="en-US" b="1" i="1" dirty="0"/>
              <a:t>if/else</a:t>
            </a:r>
            <a:r>
              <a:rPr lang="en-US" dirty="0"/>
              <a:t> statement. </a:t>
            </a:r>
          </a:p>
          <a:p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9"/>
          <a:stretch>
            <a:fillRect/>
          </a:stretch>
        </p:blipFill>
        <p:spPr bwMode="auto">
          <a:xfrm>
            <a:off x="2470150" y="3572013"/>
            <a:ext cx="4203700" cy="2578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3911680" y="4992209"/>
            <a:ext cx="1282486" cy="1320358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6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9"/>
          <a:stretch>
            <a:fillRect/>
          </a:stretch>
        </p:blipFill>
        <p:spPr bwMode="auto">
          <a:xfrm>
            <a:off x="2470150" y="3572013"/>
            <a:ext cx="4203700" cy="2578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3"/>
            </a:pPr>
            <a:r>
              <a:rPr lang="en-US" b="1" dirty="0" smtClean="0"/>
              <a:t>Repetition </a:t>
            </a:r>
            <a:r>
              <a:rPr lang="en-US" b="1" dirty="0"/>
              <a:t>or looping programming </a:t>
            </a:r>
            <a:r>
              <a:rPr lang="en-US" dirty="0"/>
              <a:t>structures instruct the computer to repeat a set of instructions, called a loop, until some condition is met. Repetition structures include the </a:t>
            </a:r>
            <a:r>
              <a:rPr lang="en-US" b="1" i="1" dirty="0"/>
              <a:t>while, do/while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i="1" dirty="0"/>
              <a:t>for</a:t>
            </a:r>
            <a:r>
              <a:rPr lang="en-US" dirty="0"/>
              <a:t> statements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272385" y="5013274"/>
            <a:ext cx="1396332" cy="930537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Flowcharts &amp; </a:t>
            </a:r>
            <a:r>
              <a:rPr lang="en-US" dirty="0" err="1" smtClean="0"/>
              <a:t>Pseudocode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Objectives </a:t>
            </a:r>
          </a:p>
          <a:p>
            <a:r>
              <a:rPr lang="en-US" dirty="0" smtClean="0"/>
              <a:t>10.3.6</a:t>
            </a:r>
            <a:r>
              <a:rPr lang="en-US" dirty="0"/>
              <a:t>: Use pseudocode to model a game program's flow.</a:t>
            </a:r>
          </a:p>
          <a:p>
            <a:r>
              <a:rPr lang="en-US" dirty="0"/>
              <a:t>10.3.7: Define logic errors and identify them in a game program or model.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61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Flowcharts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Flow </a:t>
            </a:r>
            <a:r>
              <a:rPr lang="en-US" b="1" dirty="0"/>
              <a:t>charts </a:t>
            </a:r>
            <a:r>
              <a:rPr lang="en-US" dirty="0"/>
              <a:t>are graphical diagrams that show the steps or decision process contained in an algorithm. </a:t>
            </a:r>
          </a:p>
          <a:p>
            <a:r>
              <a:rPr lang="en-US" dirty="0"/>
              <a:t>Flow charts contain different symbols to represent the purpose or process of a particular step. 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155141" y="2413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" t="1741" r="3458" b="5472"/>
          <a:stretch>
            <a:fillRect/>
          </a:stretch>
        </p:blipFill>
        <p:spPr bwMode="auto">
          <a:xfrm>
            <a:off x="2339162" y="3208505"/>
            <a:ext cx="4462097" cy="32697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57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Controller Flowchart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471" y="1812849"/>
            <a:ext cx="5447057" cy="445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0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Pseudocode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err="1"/>
              <a:t>Pseudocode</a:t>
            </a:r>
            <a:r>
              <a:rPr lang="en-US" dirty="0"/>
              <a:t> is a way of writing the details of algorithm steps in plain text using short </a:t>
            </a:r>
            <a:r>
              <a:rPr lang="en-US" dirty="0" smtClean="0"/>
              <a:t>phrases</a:t>
            </a:r>
          </a:p>
          <a:p>
            <a:pPr lvl="0"/>
            <a:r>
              <a:rPr lang="en-US" b="1" dirty="0" smtClean="0"/>
              <a:t>Benefit: </a:t>
            </a:r>
            <a:r>
              <a:rPr lang="en-US" dirty="0" smtClean="0"/>
              <a:t>They allow </a:t>
            </a:r>
            <a:r>
              <a:rPr lang="en-US" dirty="0"/>
              <a:t>the programmer to </a:t>
            </a:r>
            <a:r>
              <a:rPr lang="en-US" i="1" dirty="0"/>
              <a:t>focus</a:t>
            </a:r>
            <a:r>
              <a:rPr lang="en-US" dirty="0"/>
              <a:t> on the </a:t>
            </a:r>
            <a:r>
              <a:rPr lang="en-US" i="1" dirty="0"/>
              <a:t>logic</a:t>
            </a:r>
            <a:r>
              <a:rPr lang="en-US" dirty="0"/>
              <a:t> of the algorithm and make refinements </a:t>
            </a:r>
            <a:r>
              <a:rPr lang="en-US" i="1" dirty="0"/>
              <a:t>before</a:t>
            </a:r>
            <a:r>
              <a:rPr lang="en-US" dirty="0"/>
              <a:t> translating it into programming language statements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963" y="3437999"/>
            <a:ext cx="4124073" cy="309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9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L</a:t>
            </a:r>
            <a:r>
              <a:rPr lang="en-US" b="1" dirty="0" smtClean="0"/>
              <a:t>ogic </a:t>
            </a:r>
            <a:r>
              <a:rPr lang="en-US" b="1" dirty="0"/>
              <a:t>statements</a:t>
            </a:r>
            <a:r>
              <a:rPr lang="en-US" dirty="0"/>
              <a:t> </a:t>
            </a:r>
            <a:r>
              <a:rPr lang="en-US" dirty="0" smtClean="0"/>
              <a:t>control the flow of a program. </a:t>
            </a:r>
          </a:p>
          <a:p>
            <a:pPr marL="0" indent="0">
              <a:buNone/>
            </a:pPr>
            <a:r>
              <a:rPr lang="en-US" dirty="0" smtClean="0"/>
              <a:t>They </a:t>
            </a:r>
            <a:r>
              <a:rPr lang="en-US" dirty="0"/>
              <a:t>are a specific form of </a:t>
            </a:r>
            <a:r>
              <a:rPr lang="en-US" b="1" dirty="0"/>
              <a:t>IF…THEN…ELSE </a:t>
            </a:r>
            <a:r>
              <a:rPr lang="en-US" dirty="0"/>
              <a:t>statements.</a:t>
            </a:r>
          </a:p>
          <a:p>
            <a:r>
              <a:rPr lang="en-US" dirty="0"/>
              <a:t>IF a condition is true (or an action occurs), THEN a reaction (or effect) will occur. </a:t>
            </a:r>
          </a:p>
          <a:p>
            <a:pPr lvl="0"/>
            <a:r>
              <a:rPr lang="en-US" dirty="0" smtClean="0"/>
              <a:t>For example</a:t>
            </a:r>
            <a:r>
              <a:rPr lang="en-US" dirty="0"/>
              <a:t>, if the condition "Do you know your password?" is answered TRUE (yes), THEN you can access the website. </a:t>
            </a:r>
          </a:p>
          <a:p>
            <a:pPr lvl="0"/>
            <a:r>
              <a:rPr lang="en-US" dirty="0"/>
              <a:t>If the condition is FALSE (no), then the ELSE event is initiated, which is "You cannot access the website</a:t>
            </a:r>
            <a:r>
              <a:rPr lang="en-US" dirty="0" smtClean="0"/>
              <a:t>.”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08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74933"/>
            <a:ext cx="7886700" cy="44020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Control the flow of a program</a:t>
            </a:r>
            <a:endParaRPr lang="en-US" b="1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806700" y="2311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3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2" t="4657" r="11819" b="5417"/>
          <a:stretch>
            <a:fillRect/>
          </a:stretch>
        </p:blipFill>
        <p:spPr bwMode="auto">
          <a:xfrm>
            <a:off x="628650" y="2223074"/>
            <a:ext cx="4377151" cy="431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144231"/>
              </p:ext>
            </p:extLst>
          </p:nvPr>
        </p:nvGraphicFramePr>
        <p:xfrm>
          <a:off x="4423411" y="2138831"/>
          <a:ext cx="4447539" cy="1629990"/>
        </p:xfrm>
        <a:graphic>
          <a:graphicData uri="http://schemas.openxmlformats.org/drawingml/2006/table">
            <a:tbl>
              <a:tblPr firstRow="1" firstCol="1" bandRow="1"/>
              <a:tblGrid>
                <a:gridCol w="8854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67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63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89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3078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000" b="1" dirty="0">
                          <a:effectLst/>
                          <a:latin typeface="Segoe U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>
                          <a:effectLst/>
                          <a:latin typeface="Segoe UI" charset="0"/>
                          <a:ea typeface="Times New Roman" charset="0"/>
                          <a:cs typeface="Times New Roman" charset="0"/>
                        </a:rPr>
                        <a:t>Condition/Cause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>
                          <a:effectLst/>
                          <a:latin typeface="Segoe U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charset="0"/>
                          <a:ea typeface="Times New Roman" charset="0"/>
                          <a:cs typeface="Times New Roman" charset="0"/>
                        </a:rPr>
                        <a:t>Action/Effect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0770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Segoe UI" charset="0"/>
                          <a:ea typeface="Times New Roman" charset="0"/>
                          <a:cs typeface="Times New Roman" charset="0"/>
                        </a:rPr>
                        <a:t>IF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Segoe UI" charset="0"/>
                          <a:ea typeface="Times New Roman" charset="0"/>
                          <a:cs typeface="Times New Roman" charset="0"/>
                        </a:rPr>
                        <a:t>I am tired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Segoe UI" charset="0"/>
                          <a:ea typeface="Times New Roman" charset="0"/>
                          <a:cs typeface="Times New Roman" charset="0"/>
                        </a:rPr>
                        <a:t>THEN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Segoe UI" charset="0"/>
                          <a:ea typeface="Times New Roman" charset="0"/>
                          <a:cs typeface="Times New Roman" charset="0"/>
                        </a:rPr>
                        <a:t>I will take a nap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0770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egoe UI" charset="0"/>
                          <a:ea typeface="Times New Roman" charset="0"/>
                          <a:cs typeface="Times New Roman" charset="0"/>
                        </a:rPr>
                        <a:t>IF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Segoe UI" charset="0"/>
                          <a:ea typeface="Times New Roman" charset="0"/>
                          <a:cs typeface="Times New Roman" charset="0"/>
                        </a:rPr>
                        <a:t>I am thirsty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Segoe UI" charset="0"/>
                          <a:ea typeface="Times New Roman" charset="0"/>
                          <a:cs typeface="Times New Roman" charset="0"/>
                        </a:rPr>
                        <a:t>THEN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Segoe UI" charset="0"/>
                          <a:ea typeface="Times New Roman" charset="0"/>
                          <a:cs typeface="Times New Roman" charset="0"/>
                        </a:rPr>
                        <a:t>I will drink water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0770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Segoe UI" charset="0"/>
                          <a:ea typeface="Times New Roman" charset="0"/>
                          <a:cs typeface="Times New Roman" charset="0"/>
                        </a:rPr>
                        <a:t>IF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Segoe UI" charset="0"/>
                          <a:ea typeface="Times New Roman" charset="0"/>
                          <a:cs typeface="Times New Roman" charset="0"/>
                        </a:rPr>
                        <a:t>I have a test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Segoe UI" charset="0"/>
                          <a:ea typeface="Times New Roman" charset="0"/>
                          <a:cs typeface="Times New Roman" charset="0"/>
                        </a:rPr>
                        <a:t>THEN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Segoe UI" charset="0"/>
                          <a:ea typeface="Times New Roman" charset="0"/>
                          <a:cs typeface="Times New Roman" charset="0"/>
                        </a:rPr>
                        <a:t>I will study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420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Errors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7782400"/>
              </p:ext>
            </p:extLst>
          </p:nvPr>
        </p:nvGraphicFramePr>
        <p:xfrm>
          <a:off x="628650" y="1841500"/>
          <a:ext cx="7886819" cy="4149150"/>
        </p:xfrm>
        <a:graphic>
          <a:graphicData uri="http://schemas.openxmlformats.org/drawingml/2006/table">
            <a:tbl>
              <a:tblPr firstRow="1" firstCol="1" bandRow="1"/>
              <a:tblGrid>
                <a:gridCol w="12891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976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1657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>
                          <a:effectLst/>
                          <a:latin typeface="Segoe UI" charset="0"/>
                          <a:ea typeface="Times New Roman" charset="0"/>
                          <a:cs typeface="Times New Roman" charset="0"/>
                        </a:rPr>
                        <a:t>ERROR</a:t>
                      </a: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>
                          <a:effectLst/>
                          <a:latin typeface="Segoe UI" charset="0"/>
                          <a:ea typeface="Times New Roman" charset="0"/>
                          <a:cs typeface="Times New Roman" charset="0"/>
                        </a:rPr>
                        <a:t>DESCRIPTION</a:t>
                      </a: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01920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effectLst/>
                          <a:latin typeface="Segoe UI" charset="0"/>
                          <a:ea typeface="Times New Roman" charset="0"/>
                          <a:cs typeface="Times New Roman" charset="0"/>
                        </a:rPr>
                        <a:t>LOGIC</a:t>
                      </a: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egoe UI" charset="0"/>
                          <a:ea typeface="Times New Roman" charset="0"/>
                          <a:cs typeface="Times New Roman" charset="0"/>
                        </a:rPr>
                        <a:t>A logic error causes the program to produce unexpected results.</a:t>
                      </a:r>
                    </a:p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egoe UI" charset="0"/>
                          <a:ea typeface="Times New Roman" charset="0"/>
                          <a:cs typeface="Times New Roman" charset="0"/>
                        </a:rPr>
                        <a:t>Common logic errors include incorrect sequence of instructions or wrong formula used in a calculation. </a:t>
                      </a:r>
                    </a:p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egoe UI" charset="0"/>
                          <a:ea typeface="Times New Roman" charset="0"/>
                          <a:cs typeface="Times New Roman" charset="0"/>
                        </a:rPr>
                        <a:t>Logic errors can be difficult to identify, because the program still runs but it does not do what you expect it to do.</a:t>
                      </a: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27305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>
                          <a:effectLst/>
                          <a:latin typeface="Segoe UI" charset="0"/>
                          <a:ea typeface="Times New Roman" charset="0"/>
                          <a:cs typeface="Times New Roman" charset="0"/>
                        </a:rPr>
                        <a:t>SYNTAX</a:t>
                      </a: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egoe UI" charset="0"/>
                          <a:ea typeface="Times New Roman" charset="0"/>
                          <a:cs typeface="Times New Roman" charset="0"/>
                        </a:rPr>
                        <a:t>A syntax error is usually found by the compiler in the computer when it does not understand or recognize the code as typed.</a:t>
                      </a:r>
                    </a:p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egoe UI" charset="0"/>
                          <a:ea typeface="Times New Roman" charset="0"/>
                          <a:cs typeface="Times New Roman" charset="0"/>
                        </a:rPr>
                        <a:t>Common syntax errors include misspelled words or missing code. </a:t>
                      </a:r>
                    </a:p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egoe UI" charset="0"/>
                          <a:ea typeface="Times New Roman" charset="0"/>
                          <a:cs typeface="Times New Roman" charset="0"/>
                        </a:rPr>
                        <a:t>Syntax errors normally stop the program from running successfully.</a:t>
                      </a: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38268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>
                          <a:effectLst/>
                          <a:latin typeface="Segoe UI" charset="0"/>
                          <a:ea typeface="Times New Roman" charset="0"/>
                          <a:cs typeface="Times New Roman" charset="0"/>
                        </a:rPr>
                        <a:t>RUNTIME</a:t>
                      </a: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egoe UI" charset="0"/>
                          <a:ea typeface="Times New Roman" charset="0"/>
                          <a:cs typeface="Times New Roman" charset="0"/>
                        </a:rPr>
                        <a:t>A runtime error occurs when the program is running. </a:t>
                      </a:r>
                    </a:p>
                    <a:p>
                      <a:pPr marL="0" marR="0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egoe UI" charset="0"/>
                          <a:ea typeface="Times New Roman" charset="0"/>
                          <a:cs typeface="Times New Roman" charset="0"/>
                        </a:rPr>
                        <a:t>It generally means a piece of code cannot be loaded or contains an error that causes the program to stop.</a:t>
                      </a: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163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the Programmer Interacts with the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Objectives </a:t>
            </a:r>
          </a:p>
          <a:p>
            <a:r>
              <a:rPr lang="en-US" dirty="0" smtClean="0"/>
              <a:t>10.3.1</a:t>
            </a:r>
            <a:r>
              <a:rPr lang="en-US" dirty="0"/>
              <a:t>: Identify the programmer's role in creating games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10.3.2</a:t>
            </a:r>
            <a:r>
              <a:rPr lang="en-US" dirty="0"/>
              <a:t>: Identify common programming languages and applications used to create computer games.</a:t>
            </a:r>
          </a:p>
        </p:txBody>
      </p:sp>
    </p:spTree>
    <p:extLst>
      <p:ext uri="{BB962C8B-B14F-4D97-AF65-F5344CB8AC3E}">
        <p14:creationId xmlns:p14="http://schemas.microsoft.com/office/powerpoint/2010/main" val="18281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&amp; Debugging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Debugging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troubleshooting):  finding </a:t>
            </a:r>
            <a:r>
              <a:rPr lang="en-US" dirty="0"/>
              <a:t>and fixing </a:t>
            </a:r>
            <a:r>
              <a:rPr lang="en-US" dirty="0" smtClean="0"/>
              <a:t>errors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74" y="3206583"/>
            <a:ext cx="3822311" cy="19549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1496" r="20186"/>
          <a:stretch/>
        </p:blipFill>
        <p:spPr>
          <a:xfrm>
            <a:off x="4614435" y="2963790"/>
            <a:ext cx="3784591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1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W</a:t>
            </a:r>
            <a:r>
              <a:rPr lang="en-US" dirty="0" smtClean="0"/>
              <a:t>e Interact with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Computer science</a:t>
            </a:r>
            <a:r>
              <a:rPr lang="en-US" dirty="0"/>
              <a:t> is the study of computers and how they work.  It includes the study of both hardware and software.</a:t>
            </a:r>
            <a:r>
              <a:rPr lang="en-US" b="1" dirty="0"/>
              <a:t> </a:t>
            </a:r>
          </a:p>
          <a:p>
            <a:pPr marL="0" indent="0">
              <a:buNone/>
            </a:pPr>
            <a:r>
              <a:rPr lang="en-US" dirty="0" smtClean="0"/>
              <a:t>Computers:</a:t>
            </a:r>
          </a:p>
          <a:p>
            <a:pPr marL="922338" indent="-457200">
              <a:buFont typeface="+mj-lt"/>
              <a:buAutoNum type="arabicPeriod"/>
            </a:pPr>
            <a:r>
              <a:rPr lang="en-US" dirty="0" smtClean="0"/>
              <a:t>store</a:t>
            </a:r>
            <a:r>
              <a:rPr lang="en-US" dirty="0"/>
              <a:t>, </a:t>
            </a:r>
            <a:endParaRPr lang="en-US" dirty="0" smtClean="0"/>
          </a:p>
          <a:p>
            <a:pPr marL="922338" indent="-457200">
              <a:buFont typeface="+mj-lt"/>
              <a:buAutoNum type="arabicPeriod"/>
            </a:pPr>
            <a:r>
              <a:rPr lang="en-US" dirty="0" smtClean="0"/>
              <a:t>retrieve </a:t>
            </a:r>
          </a:p>
          <a:p>
            <a:pPr marL="922338" indent="-457200">
              <a:buFont typeface="+mj-lt"/>
              <a:buAutoNum type="arabicPeriod"/>
            </a:pPr>
            <a:r>
              <a:rPr lang="en-US" dirty="0" smtClean="0"/>
              <a:t>and </a:t>
            </a:r>
            <a:r>
              <a:rPr lang="en-US" dirty="0"/>
              <a:t>display </a:t>
            </a:r>
            <a:r>
              <a:rPr lang="en-US" dirty="0" smtClean="0"/>
              <a:t>data (information)</a:t>
            </a:r>
          </a:p>
          <a:p>
            <a:pPr marL="922338" indent="-457200">
              <a:buFont typeface="+mj-lt"/>
              <a:buAutoNum type="arabicPeriod"/>
            </a:pPr>
            <a:r>
              <a:rPr lang="en-US" dirty="0" smtClean="0"/>
              <a:t>to </a:t>
            </a:r>
            <a:r>
              <a:rPr lang="en-US" dirty="0"/>
              <a:t>accomplish the specific </a:t>
            </a:r>
            <a:r>
              <a:rPr lang="en-US" dirty="0" smtClean="0"/>
              <a:t>task.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05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Software, the programs that computers use, is written in different languages that follow specific rules. </a:t>
            </a:r>
            <a:endParaRPr lang="en-US" dirty="0" smtClean="0"/>
          </a:p>
          <a:p>
            <a:r>
              <a:rPr lang="en-US" dirty="0"/>
              <a:t>That language uses: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sz="2000" dirty="0"/>
              <a:t>commands </a:t>
            </a:r>
          </a:p>
          <a:p>
            <a:pPr marL="685800" lvl="1" indent="-457200">
              <a:buFont typeface="+mj-lt"/>
              <a:buAutoNum type="arabicPeriod"/>
            </a:pPr>
            <a:r>
              <a:rPr lang="en-US" sz="2000" dirty="0"/>
              <a:t>and logic statements </a:t>
            </a:r>
            <a:endParaRPr lang="en-US" dirty="0"/>
          </a:p>
          <a:p>
            <a:r>
              <a:rPr lang="en-US" sz="2000" b="1" dirty="0" smtClean="0"/>
              <a:t>Syntax</a:t>
            </a:r>
            <a:r>
              <a:rPr lang="en-US" sz="2000" dirty="0" smtClean="0"/>
              <a:t>: words and symbols of programming languages.</a:t>
            </a:r>
            <a:endParaRPr lang="en-US" sz="2000" dirty="0"/>
          </a:p>
          <a:p>
            <a:pPr lvl="1"/>
            <a:r>
              <a:rPr lang="en-US" sz="2000" dirty="0"/>
              <a:t>C</a:t>
            </a:r>
            <a:r>
              <a:rPr lang="en-US" sz="2000" dirty="0" smtClean="0"/>
              <a:t>ryptic </a:t>
            </a:r>
            <a:r>
              <a:rPr lang="en-US" sz="2000" dirty="0"/>
              <a:t>code with a bit of English </a:t>
            </a:r>
            <a:r>
              <a:rPr lang="en-US" sz="2000" dirty="0" smtClean="0"/>
              <a:t>included. 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303" y="4567385"/>
            <a:ext cx="5950557" cy="160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5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Programmers and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Programmers write</a:t>
            </a:r>
            <a:r>
              <a:rPr lang="en-US" b="1" dirty="0"/>
              <a:t> </a:t>
            </a:r>
            <a:r>
              <a:rPr lang="en-US" b="1" dirty="0" smtClean="0"/>
              <a:t>instructions</a:t>
            </a:r>
            <a:r>
              <a:rPr lang="en-US" dirty="0" smtClean="0"/>
              <a:t>: </a:t>
            </a:r>
          </a:p>
          <a:p>
            <a:pPr marL="452438" indent="0">
              <a:buNone/>
            </a:pPr>
            <a:r>
              <a:rPr lang="en-US" i="1" dirty="0"/>
              <a:t>A</a:t>
            </a:r>
            <a:r>
              <a:rPr lang="en-US" i="1" dirty="0" smtClean="0"/>
              <a:t> </a:t>
            </a:r>
            <a:r>
              <a:rPr lang="en-US" i="1" dirty="0"/>
              <a:t>series of statements using the code and syntax for a particular programming language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ommon programming languages:   C++, .NET, &amp; java</a:t>
            </a:r>
          </a:p>
          <a:p>
            <a:r>
              <a:rPr lang="en-US" dirty="0"/>
              <a:t>Program developers choose the programming languages they will use based on which platform and device the program will be using, such as Windows, Mac, Android or </a:t>
            </a:r>
            <a:r>
              <a:rPr lang="en-US" dirty="0" err="1"/>
              <a:t>iOS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Objectives</a:t>
            </a:r>
          </a:p>
          <a:p>
            <a:r>
              <a:rPr lang="en-US" dirty="0" smtClean="0"/>
              <a:t>10.3.3</a:t>
            </a:r>
            <a:r>
              <a:rPr lang="en-US" dirty="0"/>
              <a:t>: Compare sequential, iteration (loop) and selection programming structures.</a:t>
            </a:r>
          </a:p>
          <a:p>
            <a:r>
              <a:rPr lang="en-US" dirty="0"/>
              <a:t>10.3.4: Define the term algorithm (i.e., a set of repeatable steps) and how it applies to problem-solving.</a:t>
            </a:r>
          </a:p>
          <a:p>
            <a:r>
              <a:rPr lang="en-US" dirty="0"/>
              <a:t>10.3.5: Create an algorithm to solve a problem or complete a task.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23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/>
              <a:t>algorithm</a:t>
            </a:r>
            <a:r>
              <a:rPr lang="en-US" dirty="0"/>
              <a:t> is a set of step-by-step instructions that must be executed in order to solve a problem or perform a task. </a:t>
            </a:r>
            <a:endParaRPr lang="en-US" dirty="0" smtClean="0"/>
          </a:p>
          <a:p>
            <a:r>
              <a:rPr lang="en-US" dirty="0"/>
              <a:t>They tell the computer what to do and how to do it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724" y="3105756"/>
            <a:ext cx="3298551" cy="329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1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Successfully Completing a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order to successfully complete a task, you must be able to: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identifying and understand the problem,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use logic to plan a solution to a problem,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create the procedures needed to execute the solution,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and finally test and refining the solution.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14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Cycle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9537411"/>
              </p:ext>
            </p:extLst>
          </p:nvPr>
        </p:nvGraphicFramePr>
        <p:xfrm>
          <a:off x="1600200" y="1722945"/>
          <a:ext cx="5943600" cy="227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4" name="Document" r:id="rId5" imgW="5943600" imgH="2273300" progId="Word.Document.12">
                  <p:embed/>
                </p:oleObj>
              </mc:Choice>
              <mc:Fallback>
                <p:oleObj name="Document" r:id="rId5" imgW="5943600" imgH="2273300" progId="Word.Document.12">
                  <p:embed/>
                  <p:pic>
                    <p:nvPicPr>
                      <p:cNvPr id="7" name="Content Placeholder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00200" y="1722945"/>
                        <a:ext cx="5943600" cy="227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01248" y="4028501"/>
            <a:ext cx="68496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/>
              <a:t>Computer programs contain data and a set of instructions that tells a computer what to do to accomplish a specific task or solve a particular problem using the data provided.</a:t>
            </a:r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/>
              <a:t>When a computer performs the programmed tasks, that is called “</a:t>
            </a:r>
            <a:r>
              <a:rPr lang="en-US" sz="2000" b="1" dirty="0" smtClean="0"/>
              <a:t>Executing</a:t>
            </a:r>
            <a:r>
              <a:rPr lang="en-US" sz="2000" dirty="0" smtClean="0"/>
              <a:t>” instructions.</a:t>
            </a:r>
          </a:p>
        </p:txBody>
      </p:sp>
    </p:spTree>
    <p:extLst>
      <p:ext uri="{BB962C8B-B14F-4D97-AF65-F5344CB8AC3E}">
        <p14:creationId xmlns:p14="http://schemas.microsoft.com/office/powerpoint/2010/main" val="121616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</TotalTime>
  <Words>910</Words>
  <Application>Microsoft Office PowerPoint</Application>
  <PresentationFormat>On-screen Show (4:3)</PresentationFormat>
  <Paragraphs>102</Paragraphs>
  <Slides>20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Segoe UI</vt:lpstr>
      <vt:lpstr>Times New Roman</vt:lpstr>
      <vt:lpstr>Office Theme</vt:lpstr>
      <vt:lpstr>Document</vt:lpstr>
      <vt:lpstr>ICT Gaming Lesson 2</vt:lpstr>
      <vt:lpstr>How the Programmer Interacts with the Computer</vt:lpstr>
      <vt:lpstr>How We Interact with Computers</vt:lpstr>
      <vt:lpstr>Programming Languages</vt:lpstr>
      <vt:lpstr>Programmers and Languages</vt:lpstr>
      <vt:lpstr>Understanding Algorithms</vt:lpstr>
      <vt:lpstr>Understanding Algorithms</vt:lpstr>
      <vt:lpstr>Successfully Completing a Task</vt:lpstr>
      <vt:lpstr>Computing Cycle</vt:lpstr>
      <vt:lpstr>Programming Structures</vt:lpstr>
      <vt:lpstr>Programming Structures</vt:lpstr>
      <vt:lpstr>Programming Structures</vt:lpstr>
      <vt:lpstr>Introduction to Flowcharts &amp; Pseudocode</vt:lpstr>
      <vt:lpstr>Flowcharts</vt:lpstr>
      <vt:lpstr>Game Controller Flowchart</vt:lpstr>
      <vt:lpstr>Pseudocode</vt:lpstr>
      <vt:lpstr>Programming Logic</vt:lpstr>
      <vt:lpstr>Logic Statements</vt:lpstr>
      <vt:lpstr>Programming Errors</vt:lpstr>
      <vt:lpstr>Testing &amp; Debugging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Life</dc:title>
  <dc:creator>Jim Black</dc:creator>
  <cp:lastModifiedBy>Tina Strong</cp:lastModifiedBy>
  <cp:revision>106</cp:revision>
  <dcterms:created xsi:type="dcterms:W3CDTF">2015-10-05T10:58:57Z</dcterms:created>
  <dcterms:modified xsi:type="dcterms:W3CDTF">2017-02-01T23:03:00Z</dcterms:modified>
</cp:coreProperties>
</file>